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  <p:sldMasterId id="2147483937" r:id="rId2"/>
  </p:sldMasterIdLst>
  <p:sldIdLst>
    <p:sldId id="256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7" r:id="rId22"/>
    <p:sldId id="275" r:id="rId23"/>
    <p:sldId id="276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69"/>
    <p:restoredTop sz="94609"/>
  </p:normalViewPr>
  <p:slideViewPr>
    <p:cSldViewPr snapToGrid="0">
      <p:cViewPr varScale="1">
        <p:scale>
          <a:sx n="151" d="100"/>
          <a:sy n="151" d="100"/>
        </p:scale>
        <p:origin x="11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BD01D-E853-1B1C-49D2-430BD0DB25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FF274-6BF2-4C71-AEEE-B3267B5C2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77ED7-A505-7D4F-3A09-9D81B0B4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6CB47-2268-4667-16CC-1362A0E6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E5EE1-E7C6-2313-DE2D-C4D486505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601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8AF47-74CC-B697-71E3-CB3C27507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7564D9-1890-DFE9-6420-786AC7447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851C0-3602-279D-091E-B18313DCC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33CC0-7E8A-112A-C140-0709383AF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F8A34-CF0A-2C9D-147E-8AE9309C8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854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3966EF-E7DA-5FD4-08C3-F4E6C34EC4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630FA2-5B5B-C10B-609E-AE631EBC6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93640-D095-9A87-756D-884E0D746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92B7B-2CDA-A80E-EA9A-F165C01FE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9C028-7551-770F-6E73-53B440DB7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506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3464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8439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42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7335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84074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10/19/23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59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10/19/23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469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330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0D87C-23C5-F24D-C590-2DF2403BB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78D1B-FD7A-78B6-22C3-6FCD0E0D9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D704F-B2F5-51CB-C9B4-BC3ADBCC1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65186-EFFC-ED9A-71EB-F04235CC7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8440A-4FF6-C869-CC84-65671BD18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8337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980921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7920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562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2D14D-BDE7-DC66-01FA-0F3F72E2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FED5E3-2F72-08AF-9579-34759C400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765BE-AF19-4803-E15E-2B5A61FD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0F955-8D50-872A-4FB2-C641394F8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173D1-7A52-E5A4-C01C-9369B75CF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23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E8534-6A5D-F70A-1D1A-A9E64F9AD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23A3F-5EE3-362B-9B1E-DD7A77FE2F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054AD7-E629-2A61-EE05-5717E1F1C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6EBC0-2445-A531-8DC7-F5A0C9EC8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EA76C-6CF4-8BA7-D6D7-97247BECA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A62E73-D2F9-600F-777C-C7F721129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543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F8B29-B359-ED19-AFA2-8080756C2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63945-07DC-A071-5125-B404D6A4D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8501CB-05BE-F597-444E-9D1A31253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E2438-088C-4216-3DD6-D36DF9764E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572B0A-128E-CABF-CE57-6F6F1F6073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AD85BC-C5B4-C99B-B3C6-ADC0820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8A1869-0D89-1710-DF43-1A3AF0DB1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24653E-E2CD-D691-4D2D-7EE894377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94155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31754-ACA3-8689-788E-CBF9CF4F6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7148E9-D03D-103E-0310-A80F5030B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10/19/23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E5DAB3-4BE8-1294-9F93-2FA21D3B6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61DF7-5264-7A82-F2B9-AF758E6D2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079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6074F6-9E61-CBE9-1DEF-408D98CA1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10/19/23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B6DE02-3091-2924-D7D6-F46C0C4C0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771900-248D-B487-2DD2-54C01C6A4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26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DF62A-EE49-C0AF-5C42-EB0F31D3D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CA2D4-C7BD-492F-5A01-D831D2231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FC5D88-EE97-FD78-8E88-254BAD5C7E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B15B2-10A4-8488-E6B2-222298984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EEF433-1A7E-0C69-059D-A9A29F2A3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852AB-707D-AB50-62A1-A9C07B045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378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9732B-7A30-719E-CD4F-AF6FB2247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6B2EBF-B7D0-ABF4-9C8A-5243B7492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9732D3-F240-1BED-2055-B450E0DE43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E582C7-56A3-9BC8-0122-D5DA9751C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533DF-6900-C774-DDF8-E713E257D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FF524-5068-E5F3-84F2-68C104ABA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4232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D40577-9190-D121-4826-E50621AC2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4DF2A-1001-52CE-477D-4606C230F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CDFC7-3C32-2B4B-22D3-2BE2712E4B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E4548-7740-B15C-5723-D574C76272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A2722-972B-AFEB-C1A0-5C8C0250B8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26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10/19/23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821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649DEC-91EE-9E8A-73C4-7FEACC8F0A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507E1A-3EA2-9020-D849-69537DB37F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PL" sz="5200" b="1" dirty="0">
                <a:solidFill>
                  <a:srgbClr val="FFFFFF"/>
                </a:solidFill>
              </a:rPr>
              <a:t>Articles reviews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F4DAD-B444-F2F6-6FAC-E26C0CF55F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41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Spotting Football Events Using Two-Stream Convolutional Neural Network and Dilated Recurrent Neural Network </a:t>
            </a:r>
            <a:br>
              <a:rPr lang="en-GB" b="1" dirty="0"/>
            </a:b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endParaRPr lang="en-PL" b="1" dirty="0"/>
          </a:p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pl-PL" dirty="0" err="1"/>
              <a:t>Spotting</a:t>
            </a:r>
            <a:r>
              <a:rPr lang="pl-PL" dirty="0"/>
              <a:t> football </a:t>
            </a:r>
            <a:r>
              <a:rPr lang="pl-PL" dirty="0" err="1"/>
              <a:t>events</a:t>
            </a:r>
            <a:r>
              <a:rPr lang="pl-PL" dirty="0"/>
              <a:t> in </a:t>
            </a:r>
            <a:r>
              <a:rPr lang="pl-PL" dirty="0" err="1"/>
              <a:t>long</a:t>
            </a:r>
            <a:r>
              <a:rPr lang="pl-PL" dirty="0"/>
              <a:t> </a:t>
            </a:r>
            <a:r>
              <a:rPr lang="pl-PL" dirty="0" err="1"/>
              <a:t>videos</a:t>
            </a:r>
            <a:r>
              <a:rPr lang="pl-PL" dirty="0"/>
              <a:t>,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models</a:t>
            </a:r>
            <a:r>
              <a:rPr lang="pl-PL" dirty="0"/>
              <a:t> the </a:t>
            </a:r>
            <a:r>
              <a:rPr lang="pl-PL" dirty="0" err="1"/>
              <a:t>long-range</a:t>
            </a:r>
            <a:r>
              <a:rPr lang="pl-PL" dirty="0"/>
              <a:t> and </a:t>
            </a:r>
            <a:r>
              <a:rPr lang="pl-PL" dirty="0" err="1"/>
              <a:t>mid-range</a:t>
            </a:r>
            <a:r>
              <a:rPr lang="pl-PL" dirty="0"/>
              <a:t> </a:t>
            </a:r>
            <a:r>
              <a:rPr lang="pl-PL" dirty="0" err="1"/>
              <a:t>correlations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</a:t>
            </a:r>
            <a:r>
              <a:rPr lang="pl-PL" dirty="0" err="1"/>
              <a:t>frames</a:t>
            </a:r>
            <a:r>
              <a:rPr lang="pl-PL" dirty="0"/>
              <a:t> in </a:t>
            </a:r>
            <a:r>
              <a:rPr lang="pl-PL" dirty="0" err="1"/>
              <a:t>addition</a:t>
            </a:r>
            <a:r>
              <a:rPr lang="pl-PL" dirty="0"/>
              <a:t> to the </a:t>
            </a:r>
            <a:r>
              <a:rPr lang="pl-PL" dirty="0" err="1"/>
              <a:t>local</a:t>
            </a:r>
            <a:r>
              <a:rPr lang="pl-PL" dirty="0"/>
              <a:t> </a:t>
            </a:r>
            <a:r>
              <a:rPr lang="pl-PL" dirty="0" err="1"/>
              <a:t>spatiotemporal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 in the </a:t>
            </a:r>
            <a:r>
              <a:rPr lang="pl-PL" dirty="0" err="1"/>
              <a:t>neighborhood</a:t>
            </a:r>
            <a:r>
              <a:rPr lang="pl-PL" dirty="0"/>
              <a:t> of </a:t>
            </a:r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frame</a:t>
            </a:r>
            <a:r>
              <a:rPr lang="pl-PL" dirty="0"/>
              <a:t>.</a:t>
            </a:r>
            <a:endParaRPr lang="pl-PL" b="1" dirty="0"/>
          </a:p>
          <a:p>
            <a:pPr marL="0" indent="0" algn="just">
              <a:buNone/>
            </a:pPr>
            <a:r>
              <a:rPr lang="pl-PL" b="1" dirty="0"/>
              <a:t>Data: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Data contains 500 matches with a total number of 6,637 annotated events-videos.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93565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Architecture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46890"/>
            <a:ext cx="5181600" cy="4351338"/>
          </a:xfrm>
        </p:spPr>
        <p:txBody>
          <a:bodyPr/>
          <a:lstStyle/>
          <a:p>
            <a:pPr algn="just">
              <a:buFont typeface="Wingdings" pitchFamily="2" charset="2"/>
              <a:buChar char="§"/>
            </a:pPr>
            <a:r>
              <a:rPr lang="en-PL" dirty="0"/>
              <a:t>Two stream CNN ResNet50 as a backbone.</a:t>
            </a:r>
          </a:p>
          <a:p>
            <a:pPr algn="just">
              <a:buFont typeface="Wingdings" pitchFamily="2" charset="2"/>
              <a:buChar char="§"/>
            </a:pPr>
            <a:endParaRPr lang="en-PL" dirty="0"/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DialatedRNN with LSTM units.</a:t>
            </a:r>
          </a:p>
          <a:p>
            <a:pPr algn="just">
              <a:buFont typeface="Wingdings" pitchFamily="2" charset="2"/>
              <a:buChar char="§"/>
            </a:pPr>
            <a:endParaRPr lang="en-PL" dirty="0"/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Three different algorithms for event spotting</a:t>
            </a:r>
          </a:p>
          <a:p>
            <a:pPr algn="just">
              <a:buFont typeface="Wingdings" pitchFamily="2" charset="2"/>
              <a:buChar char="§"/>
            </a:pPr>
            <a:endParaRPr lang="en-PL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4C2703-35C3-5BF6-B92E-D6577FB7DE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3042147"/>
            <a:ext cx="5181600" cy="191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024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Results</a:t>
            </a:r>
            <a:endParaRPr lang="en-PL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D614F69-A130-C8BA-BE99-67C994E435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844" y="2034508"/>
            <a:ext cx="5331839" cy="30937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3A13E0-0F6E-57DC-F701-7E7B87E4F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02954"/>
            <a:ext cx="5331838" cy="295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69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Maybe better way to provide spatial information. They are based on the videos I assume that this model doesn’t learn much about interactions between players in specific event which might be also crucial factor.</a:t>
            </a:r>
          </a:p>
        </p:txBody>
      </p:sp>
    </p:spTree>
    <p:extLst>
      <p:ext uri="{BB962C8B-B14F-4D97-AF65-F5344CB8AC3E}">
        <p14:creationId xmlns:p14="http://schemas.microsoft.com/office/powerpoint/2010/main" val="4261495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Making Offensive Play Predictable - Using a Graph Convolutional Network to Understand Defensive Performance in Soccer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63825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Model defensive behaviour and its effect on attacking behaviour. So it will be possible to evaluate defensive performance.</a:t>
            </a:r>
          </a:p>
          <a:p>
            <a:pPr marL="0" indent="0" algn="just">
              <a:buNone/>
            </a:pPr>
            <a:r>
              <a:rPr lang="en-GB" b="1" dirty="0"/>
              <a:t>Data: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Positional data from wide range of games from top 5 </a:t>
            </a:r>
            <a:r>
              <a:rPr lang="en-GB" dirty="0" err="1"/>
              <a:t>europe</a:t>
            </a:r>
            <a:r>
              <a:rPr lang="en-GB" dirty="0"/>
              <a:t> leagues. 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40006421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Methodology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46890"/>
            <a:ext cx="5181600" cy="4351338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PL" b="1" dirty="0"/>
              <a:t>Train 6 models using GNNs: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 err="1"/>
              <a:t>XReceiver</a:t>
            </a:r>
            <a:r>
              <a:rPr lang="en-GB" dirty="0"/>
              <a:t>: Probability for every player to become the pass receiver</a:t>
            </a:r>
            <a:endParaRPr lang="en-PL" dirty="0"/>
          </a:p>
          <a:p>
            <a:pPr algn="just">
              <a:buFont typeface="Wingdings" pitchFamily="2" charset="2"/>
              <a:buChar char="§"/>
            </a:pPr>
            <a:r>
              <a:rPr lang="en-GB" dirty="0" err="1"/>
              <a:t>xThreats</a:t>
            </a:r>
            <a:r>
              <a:rPr lang="en-GB" dirty="0"/>
              <a:t>: probability of a shot occurring within next 10 seconds if a pass was played to attacker.</a:t>
            </a:r>
            <a:endParaRPr lang="en-PL" dirty="0"/>
          </a:p>
          <a:p>
            <a:pPr algn="just">
              <a:buFont typeface="Wingdings" pitchFamily="2" charset="2"/>
              <a:buChar char="§"/>
            </a:pPr>
            <a:r>
              <a:rPr lang="en-GB" dirty="0" err="1"/>
              <a:t>xPass</a:t>
            </a:r>
            <a:r>
              <a:rPr lang="en-GB" dirty="0"/>
              <a:t>: Predicts how likely a pass would be completed to each attacker off the ball at any moment within a player possession.</a:t>
            </a:r>
            <a:endParaRPr lang="en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2CC342-6A5A-9D1B-FD4C-78459E699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660400"/>
            <a:ext cx="5181600" cy="5516563"/>
          </a:xfrm>
        </p:spPr>
        <p:txBody>
          <a:bodyPr>
            <a:normAutofit fontScale="92500" lnSpcReduction="10000"/>
          </a:bodyPr>
          <a:lstStyle/>
          <a:p>
            <a:endParaRPr lang="en-PL" dirty="0"/>
          </a:p>
          <a:p>
            <a:pPr>
              <a:buFont typeface="Wingdings" pitchFamily="2" charset="2"/>
              <a:buChar char="§"/>
            </a:pPr>
            <a:r>
              <a:rPr lang="en-GB" dirty="0"/>
              <a:t>Player Availability: Using the outputs from </a:t>
            </a:r>
            <a:r>
              <a:rPr lang="en-GB" dirty="0" err="1"/>
              <a:t>xReceiver</a:t>
            </a:r>
            <a:r>
              <a:rPr lang="en-GB" dirty="0"/>
              <a:t> and </a:t>
            </a:r>
            <a:r>
              <a:rPr lang="en-GB" dirty="0" err="1"/>
              <a:t>xPass</a:t>
            </a:r>
            <a:r>
              <a:rPr lang="en-GB" dirty="0"/>
              <a:t> we infer how available every attacker is off the ball at each frame.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Defensive Impact: We are able to detect high level defensive concepts such as ball and man orientated defending, defensive position play and off ball runs.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Disruption Maps: Global visual representations of defending teams’ ability to disrupt the oppositions attacking strategy.</a:t>
            </a:r>
          </a:p>
          <a:p>
            <a:pPr marL="0" indent="0">
              <a:buNone/>
            </a:pP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288873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Results</a:t>
            </a:r>
            <a:endParaRPr lang="en-PL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2B63A6-A22B-6ABA-8F02-33F04E7D4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576"/>
            <a:ext cx="4267200" cy="4441824"/>
          </a:xfrm>
        </p:spPr>
        <p:txBody>
          <a:bodyPr>
            <a:normAutofit lnSpcReduction="10000"/>
          </a:bodyPr>
          <a:lstStyle/>
          <a:p>
            <a:r>
              <a:rPr lang="en-GB" dirty="0" err="1"/>
              <a:t>xThreat</a:t>
            </a:r>
            <a:r>
              <a:rPr lang="en-GB" dirty="0"/>
              <a:t> and </a:t>
            </a:r>
            <a:r>
              <a:rPr lang="en-GB" dirty="0" err="1"/>
              <a:t>xPass</a:t>
            </a:r>
            <a:r>
              <a:rPr lang="en-GB" dirty="0"/>
              <a:t> models allows to value not just what did happen but what could have happened or more accurately what was prevented.</a:t>
            </a:r>
          </a:p>
          <a:p>
            <a:r>
              <a:rPr lang="en-GB" dirty="0"/>
              <a:t>Disruption Maps is a weighted 2d distribution that shows where a team, positively or negatively, disrupted the oppositions off ball options.</a:t>
            </a:r>
          </a:p>
          <a:p>
            <a:endParaRPr lang="en-P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93DFC8-5331-CF57-5819-0180F6CA6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0" y="1304544"/>
            <a:ext cx="6248400" cy="424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583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r>
              <a:rPr lang="en-GB" dirty="0"/>
              <a:t>Identify different defensive styles (man and ball orientated defending) and off ball runs by active learning approach where labels are generated, trained against and then assessed.</a:t>
            </a:r>
          </a:p>
        </p:txBody>
      </p:sp>
    </p:spTree>
    <p:extLst>
      <p:ext uri="{BB962C8B-B14F-4D97-AF65-F5344CB8AC3E}">
        <p14:creationId xmlns:p14="http://schemas.microsoft.com/office/powerpoint/2010/main" val="2973127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/>
              <a:t>Event Detection in Football using Graph Convolutional Networks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20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Formulating the pipeline for generating a high-level view of the football field (referred to as a </a:t>
            </a:r>
            <a:r>
              <a:rPr lang="en-GB" dirty="0" err="1"/>
              <a:t>minimap</a:t>
            </a:r>
            <a:r>
              <a:rPr lang="en-GB" dirty="0"/>
              <a:t>) using ball-player bounding boxes and camera calibration</a:t>
            </a:r>
          </a:p>
          <a:p>
            <a:pPr algn="just">
              <a:buFont typeface="Wingdings" pitchFamily="2" charset="2"/>
              <a:buChar char="§"/>
            </a:pPr>
            <a:r>
              <a:rPr lang="pl-PL" dirty="0" err="1"/>
              <a:t>Describing</a:t>
            </a:r>
            <a:r>
              <a:rPr lang="pl-PL" dirty="0"/>
              <a:t> </a:t>
            </a:r>
            <a:r>
              <a:rPr lang="pl-PL" dirty="0" err="1"/>
              <a:t>how</a:t>
            </a:r>
            <a:r>
              <a:rPr lang="pl-PL" dirty="0"/>
              <a:t> football </a:t>
            </a:r>
            <a:r>
              <a:rPr lang="pl-PL" dirty="0" err="1"/>
              <a:t>tracking</a:t>
            </a:r>
            <a:r>
              <a:rPr lang="pl-PL" dirty="0"/>
              <a:t> data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modelled</a:t>
            </a:r>
            <a:r>
              <a:rPr lang="pl-PL" dirty="0"/>
              <a:t> </a:t>
            </a:r>
            <a:r>
              <a:rPr lang="pl-PL" dirty="0" err="1"/>
              <a:t>using</a:t>
            </a:r>
            <a:r>
              <a:rPr lang="pl-PL" dirty="0"/>
              <a:t> </a:t>
            </a:r>
            <a:r>
              <a:rPr lang="pl-PL" dirty="0" err="1"/>
              <a:t>graphs</a:t>
            </a:r>
            <a:r>
              <a:rPr lang="pl-PL" dirty="0"/>
              <a:t> and </a:t>
            </a:r>
            <a:r>
              <a:rPr lang="pl-PL" dirty="0" err="1"/>
              <a:t>then</a:t>
            </a:r>
            <a:r>
              <a:rPr lang="pl-PL" dirty="0"/>
              <a:t> </a:t>
            </a:r>
            <a:r>
              <a:rPr lang="pl-PL" dirty="0" err="1"/>
              <a:t>processed</a:t>
            </a:r>
            <a:r>
              <a:rPr lang="pl-PL" dirty="0"/>
              <a:t> </a:t>
            </a:r>
            <a:r>
              <a:rPr lang="pl-PL" dirty="0" err="1"/>
              <a:t>using</a:t>
            </a:r>
            <a:r>
              <a:rPr lang="pl-PL" dirty="0"/>
              <a:t> </a:t>
            </a:r>
            <a:r>
              <a:rPr lang="pl-PL" dirty="0" err="1"/>
              <a:t>Graph</a:t>
            </a:r>
            <a:r>
              <a:rPr lang="pl-PL" dirty="0"/>
              <a:t> </a:t>
            </a:r>
            <a:r>
              <a:rPr lang="pl-PL" dirty="0" err="1"/>
              <a:t>Convolutional</a:t>
            </a:r>
            <a:r>
              <a:rPr lang="pl-PL" dirty="0"/>
              <a:t> Networks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Formulating event detection as an action spotting task, which involves localizing events to a certain timestamp in a video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Experimenting with different pooling methods for modelling the temporal context around each action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920666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Methodology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85131"/>
            <a:ext cx="5181600" cy="5061744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GB" b="1" dirty="0"/>
              <a:t>Transforming videos to </a:t>
            </a:r>
            <a:r>
              <a:rPr lang="en-GB" b="1" dirty="0" err="1"/>
              <a:t>minimaps</a:t>
            </a:r>
            <a:r>
              <a:rPr lang="en-GB" b="1" dirty="0"/>
              <a:t>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Merge videos into panorama by calibration.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Faster-RCCN with </a:t>
            </a:r>
            <a:r>
              <a:rPr lang="en-GB" dirty="0" err="1"/>
              <a:t>ResNet</a:t>
            </a:r>
            <a:r>
              <a:rPr lang="en-GB" dirty="0"/>
              <a:t> backbone used to detect players and ball.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Hungarian algorithm weas used to associate detections with trajectories based on extracted features, positioning the previous frame and estimation of their current position using Kalman filter.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Then positions are projected onto the pith </a:t>
            </a:r>
            <a:r>
              <a:rPr lang="en-GB" dirty="0" err="1"/>
              <a:t>minimap</a:t>
            </a:r>
            <a:endParaRPr lang="en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2CC342-6A5A-9D1B-FD4C-78459E699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685131"/>
            <a:ext cx="5181600" cy="31242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PL" b="1" dirty="0"/>
              <a:t>Further steps: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Collecting graph features two for positions and 3 one-hot encodings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Plug them into Convolutional GNNs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Pooling (AVG, MAX, </a:t>
            </a:r>
            <a:r>
              <a:rPr lang="en-GB" dirty="0" err="1"/>
              <a:t>NetVLAD</a:t>
            </a:r>
            <a:r>
              <a:rPr lang="en-GB" dirty="0"/>
              <a:t>, </a:t>
            </a:r>
            <a:r>
              <a:rPr lang="en-GB" dirty="0" err="1"/>
              <a:t>NetRVLAD</a:t>
            </a:r>
            <a:r>
              <a:rPr lang="en-GB" dirty="0"/>
              <a:t>)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Multi-label classifier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014248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/>
              <a:t>Data-driven detection of counterpressing in professional football - Goal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endParaRPr lang="en-PL" dirty="0"/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Identify counterpressing and derive metrics that support coaches with the analysis of transitionsituations.</a:t>
            </a:r>
            <a:r>
              <a:rPr lang="en-GB" dirty="0"/>
              <a:t> 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Additionally, infer objective influence factors for its success and assess the validity of peer-created rules of thumb established in by practitioners. 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089782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CBBA00-00A5-D781-2CA3-2A6CE9D84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43892"/>
            <a:ext cx="7772400" cy="477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036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Results</a:t>
            </a:r>
            <a:endParaRPr lang="en-PL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6BA539-050E-2997-E6D7-148AC50BB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Overcome problems with unclear order players in a sequence and to handle missing objects of the interest.</a:t>
            </a:r>
          </a:p>
          <a:p>
            <a:endParaRPr lang="en-GB" dirty="0"/>
          </a:p>
          <a:p>
            <a:r>
              <a:rPr lang="en-GB" dirty="0"/>
              <a:t>Show how the performance of pooling layers in event detection models can be improved by considering the context before and after the action separately.</a:t>
            </a:r>
          </a:p>
          <a:p>
            <a:pPr marL="0" indent="0">
              <a:buNone/>
            </a:pP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4151680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r>
              <a:rPr lang="en-GB" dirty="0"/>
              <a:t>Introduce self-supervising tasks to pretrain graphs. 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Predicting the future motion of teams given the previous positions of its players over the window.	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90374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/>
              <a:t>Deep soccer analytics: learning an action-value function for evaluating soccer players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2655"/>
            <a:ext cx="10515600" cy="332656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Apply Deep Reinforcement Learning (DRL) to learn an action-value Q-function from events in a soccer game. Apply Deep Reinforcement Learning (DRL) to learn an action-value Q-function from events in a soccer game.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6400511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Methodology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85131"/>
            <a:ext cx="5181600" cy="5061744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GB" b="1" dirty="0"/>
              <a:t>Markov game model: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Two agents Home and Away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Action denotes movements of players who control the ball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Observation is a feature vector specifying a value of the features.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Reward is the goal value.</a:t>
            </a:r>
          </a:p>
          <a:p>
            <a:pPr marL="0" indent="0" algn="just">
              <a:buNone/>
            </a:pPr>
            <a:r>
              <a:rPr lang="en-GB" b="1" dirty="0"/>
              <a:t>Goal Q-function: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Divide a soccer game into goal-scoring episodes.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2CC342-6A5A-9D1B-FD4C-78459E699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365125"/>
            <a:ext cx="5181600" cy="63817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b="1" dirty="0"/>
              <a:t>Architecture</a:t>
            </a:r>
            <a:r>
              <a:rPr lang="en-PL" b="1" dirty="0"/>
              <a:t>: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Two tower design for home and away teams separately. Each tower captures the play history with a stacked LSTM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Home/Away Team Identifier to select the hidden state from home or away tower according who possess the ball. 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Selected hidden state values are sent to hidden layers whose outputs are normalized by </a:t>
            </a:r>
            <a:r>
              <a:rPr lang="en-GB" dirty="0" err="1"/>
              <a:t>softmax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b="1" dirty="0"/>
              <a:t>Weight training:</a:t>
            </a:r>
          </a:p>
          <a:p>
            <a:pPr>
              <a:buFont typeface="Wingdings" pitchFamily="2" charset="2"/>
              <a:buChar char="§"/>
            </a:pPr>
            <a:r>
              <a:rPr lang="en-GB" dirty="0" err="1"/>
              <a:t>Sarsa</a:t>
            </a:r>
            <a:r>
              <a:rPr lang="en-GB" dirty="0"/>
              <a:t> method and apply a dynamic possession LSTM to control the trace length during training.</a:t>
            </a:r>
          </a:p>
        </p:txBody>
      </p:sp>
    </p:spTree>
    <p:extLst>
      <p:ext uri="{BB962C8B-B14F-4D97-AF65-F5344CB8AC3E}">
        <p14:creationId xmlns:p14="http://schemas.microsoft.com/office/powerpoint/2010/main" val="2325930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3B4104-0DE5-434E-541B-2DBA306F9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409946"/>
            <a:ext cx="10591800" cy="603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7185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Results</a:t>
            </a:r>
            <a:endParaRPr lang="en-PL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6BA539-050E-2997-E6D7-148AC50BB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Overcome problems with unclear order players in a sequence and to handle missing objects of the interest.</a:t>
            </a:r>
          </a:p>
          <a:p>
            <a:endParaRPr lang="en-GB" dirty="0"/>
          </a:p>
          <a:p>
            <a:r>
              <a:rPr lang="en-GB" dirty="0"/>
              <a:t>Show how the performance of pooling layers in event detection models can be improved by considering the context before and after the action separately.</a:t>
            </a:r>
          </a:p>
          <a:p>
            <a:pPr marL="0" indent="0">
              <a:buNone/>
            </a:pP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268181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r>
              <a:rPr lang="en-GB" dirty="0"/>
              <a:t>Incorporating tracking data 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Developing on-line deep RL methods.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15109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/>
              <a:t>Reinforcement Learning for Football Player Decision Making Analysis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2655"/>
            <a:ext cx="10515600" cy="332656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The aim of this model is to to evaluate player decision by creating metric called Decision Value. To obtain these values Reinforcement Learning approach is applied.</a:t>
            </a:r>
          </a:p>
          <a:p>
            <a:pPr marL="0" indent="0" algn="just">
              <a:buNone/>
            </a:pPr>
            <a:r>
              <a:rPr lang="en-GB" b="1" dirty="0"/>
              <a:t>Data:</a:t>
            </a:r>
            <a:endParaRPr lang="en-PL" b="1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Tracking data from 580 games from the EPL. </a:t>
            </a:r>
          </a:p>
        </p:txBody>
      </p:sp>
    </p:spTree>
    <p:extLst>
      <p:ext uri="{BB962C8B-B14F-4D97-AF65-F5344CB8AC3E}">
        <p14:creationId xmlns:p14="http://schemas.microsoft.com/office/powerpoint/2010/main" val="42179314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Methodology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85131"/>
            <a:ext cx="5181600" cy="5061744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GB" b="1" dirty="0"/>
              <a:t>Possession Value Model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Two models considered VAEP and OBV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Aim to value events within the dataset.</a:t>
            </a:r>
          </a:p>
          <a:p>
            <a:pPr marL="0" indent="0" algn="just">
              <a:buNone/>
            </a:pPr>
            <a:r>
              <a:rPr lang="en-GB" b="1" dirty="0"/>
              <a:t>Possession Control Model:</a:t>
            </a: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Personal implementation of PCM as the position of all 22 players wasn’t always available.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They aim to represent which areas of the pitch belong to each team.</a:t>
            </a:r>
          </a:p>
          <a:p>
            <a:pPr marL="0" indent="0" algn="just">
              <a:buNone/>
            </a:pPr>
            <a:r>
              <a:rPr lang="en-GB" b="1" dirty="0"/>
              <a:t>*They are used for reward calculations.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2CC342-6A5A-9D1B-FD4C-78459E699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365125"/>
            <a:ext cx="5181600" cy="63817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b="1" dirty="0"/>
              <a:t>DRL</a:t>
            </a:r>
            <a:r>
              <a:rPr lang="en-PL" b="1" dirty="0"/>
              <a:t>: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Offline DRL (No interaction with environment).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State representation: four images (Actor, Teammates, Opposition and PCM), tracking data.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 Actions [pass, carry, dribble, clear, shot, x, y]. </a:t>
            </a:r>
            <a:r>
              <a:rPr lang="en-GB" dirty="0" err="1"/>
              <a:t>x,y</a:t>
            </a:r>
            <a:r>
              <a:rPr lang="en-GB" dirty="0"/>
              <a:t>-are target location of the performed action.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Reward</a:t>
            </a:r>
          </a:p>
          <a:p>
            <a:pPr marL="0" indent="0">
              <a:buNone/>
            </a:pPr>
            <a:endParaRPr lang="en-GB" dirty="0"/>
          </a:p>
          <a:p>
            <a:pPr>
              <a:buFont typeface="Wingdings" pitchFamily="2" charset="2"/>
              <a:buChar char="§"/>
            </a:pPr>
            <a:r>
              <a:rPr lang="en-GB" dirty="0"/>
              <a:t>Algorithm: Implicit Q-Learning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Images passed through </a:t>
            </a:r>
            <a:r>
              <a:rPr lang="en-GB" dirty="0" err="1"/>
              <a:t>NatureDQN</a:t>
            </a:r>
            <a:r>
              <a:rPr lang="en-GB" dirty="0"/>
              <a:t>-based encoder</a:t>
            </a:r>
          </a:p>
          <a:p>
            <a:pPr>
              <a:buFont typeface="Wingdings" pitchFamily="2" charset="2"/>
              <a:buChar char="§"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0E7F26-2042-E130-542B-05944E527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967" y="3901304"/>
            <a:ext cx="3592033" cy="63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084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/>
              <a:t>Data-driven detection of counterpressing in professional football - Methodologies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21045"/>
            <a:ext cx="5181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en-PL" b="1"/>
              <a:t>Counterpressing detection: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Manual counterpressing tagging procedure.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Around 20 features used.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XGBoost model for classification.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SHAP values to evaluate features.</a:t>
            </a:r>
            <a:endParaRPr lang="en-PL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13D8FD5-E8A1-B110-B101-AE0E9B46B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21045"/>
            <a:ext cx="5181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en-PL" b="1"/>
              <a:t>Success metric: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Extracted: shots, expected goals and actual goals.</a:t>
            </a:r>
          </a:p>
          <a:p>
            <a:pPr algn="just">
              <a:buFont typeface="Wingdings" pitchFamily="2" charset="2"/>
              <a:buChar char="§"/>
            </a:pPr>
            <a:r>
              <a:rPr lang="en-PL"/>
              <a:t>Succesful actions: ball </a:t>
            </a:r>
            <a:r>
              <a:rPr lang="en-GB"/>
              <a:t>is regained within five seconds and shot occurs within next 20 seconds.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954275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Results</a:t>
            </a:r>
            <a:endParaRPr lang="en-PL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6BA539-050E-2997-E6D7-148AC50BB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GB" dirty="0"/>
              <a:t>To present how the model works some scenarios were presented. And for some actions DV values were presented.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Then the evaluation players through the season was resented. The average DV was calculated.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Also, teams were sorted by the Average DV and compared to their final league position.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For some teams, the heatmaps for average DV per zone were presented</a:t>
            </a:r>
          </a:p>
          <a:p>
            <a:endParaRPr lang="en-GB" dirty="0"/>
          </a:p>
          <a:p>
            <a:pPr marL="0" indent="0">
              <a:buNone/>
            </a:pP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9715160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r>
              <a:rPr lang="en-GB" dirty="0"/>
              <a:t>Train the RL model on a dataset that contains the positions of all the on-field players.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Another aspect that could be taken into account is the velocity of the players when computing the PCM.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89924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/>
              <a:t>Reinforcement Learning for Football Player Decision Making Analysis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2655"/>
            <a:ext cx="10515600" cy="332656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The aim of this model is to to evaluate player decision by creating metric called Decision Value. To obtain these values Reinforcement Learning approach is applied.</a:t>
            </a:r>
          </a:p>
          <a:p>
            <a:pPr marL="0" indent="0" algn="just">
              <a:buNone/>
            </a:pPr>
            <a:r>
              <a:rPr lang="en-GB" b="1" dirty="0"/>
              <a:t>Data:</a:t>
            </a:r>
            <a:endParaRPr lang="en-PL" b="1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Tracking data from 580 games from the EPL. </a:t>
            </a:r>
          </a:p>
        </p:txBody>
      </p:sp>
    </p:spTree>
    <p:extLst>
      <p:ext uri="{BB962C8B-B14F-4D97-AF65-F5344CB8AC3E}">
        <p14:creationId xmlns:p14="http://schemas.microsoft.com/office/powerpoint/2010/main" val="10116573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Methodology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85131"/>
            <a:ext cx="5181600" cy="5061744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GB" b="1" dirty="0"/>
              <a:t>Possession Value Model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Two models considered VAEP and OBV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Aim to value events within the dataset.</a:t>
            </a:r>
          </a:p>
          <a:p>
            <a:pPr marL="0" indent="0" algn="just">
              <a:buNone/>
            </a:pPr>
            <a:r>
              <a:rPr lang="en-GB" b="1" dirty="0"/>
              <a:t>Possession Control Model:</a:t>
            </a: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Personal implementation of PCM as the position of all 22 players wasn’t always available.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They aim to represent which areas of the pitch belong to each team.</a:t>
            </a:r>
          </a:p>
          <a:p>
            <a:pPr marL="0" indent="0" algn="just">
              <a:buNone/>
            </a:pPr>
            <a:r>
              <a:rPr lang="en-GB" b="1" dirty="0"/>
              <a:t>*They are used for reward calculations.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2CC342-6A5A-9D1B-FD4C-78459E699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365125"/>
            <a:ext cx="5181600" cy="63817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b="1" dirty="0"/>
              <a:t>DRL</a:t>
            </a:r>
            <a:r>
              <a:rPr lang="en-PL" b="1" dirty="0"/>
              <a:t>: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Offline DRL (No interaction with environment).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State representation: four images (Actor, Teammates, Opposition and PCM), tracking data.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 Actions [pass, carry, dribble, clear, shot, x, y]. </a:t>
            </a:r>
            <a:r>
              <a:rPr lang="en-GB" dirty="0" err="1"/>
              <a:t>x,y</a:t>
            </a:r>
            <a:r>
              <a:rPr lang="en-GB" dirty="0"/>
              <a:t>-are target location of the performed action.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Reward</a:t>
            </a:r>
          </a:p>
          <a:p>
            <a:pPr marL="0" indent="0">
              <a:buNone/>
            </a:pPr>
            <a:endParaRPr lang="en-GB" dirty="0"/>
          </a:p>
          <a:p>
            <a:pPr>
              <a:buFont typeface="Wingdings" pitchFamily="2" charset="2"/>
              <a:buChar char="§"/>
            </a:pPr>
            <a:r>
              <a:rPr lang="en-GB" dirty="0"/>
              <a:t>Algorithm: Implicit Q-Learning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Images passed through </a:t>
            </a:r>
            <a:r>
              <a:rPr lang="en-GB" dirty="0" err="1"/>
              <a:t>NatureDQN</a:t>
            </a:r>
            <a:r>
              <a:rPr lang="en-GB" dirty="0"/>
              <a:t>-based encoder</a:t>
            </a:r>
          </a:p>
          <a:p>
            <a:pPr>
              <a:buFont typeface="Wingdings" pitchFamily="2" charset="2"/>
              <a:buChar char="§"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0E7F26-2042-E130-542B-05944E527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967" y="3901304"/>
            <a:ext cx="3592033" cy="63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3893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Results</a:t>
            </a:r>
            <a:endParaRPr lang="en-PL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6BA539-050E-2997-E6D7-148AC50BB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GB" dirty="0"/>
              <a:t>To present how the model works some scenarios were presented. And for some actions DV values were presented.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Then the evaluation players through the season was resented. The average DV was calculated.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Also, teams were sorted by the Average DV and compared to their final league position.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For some teams, the heatmaps for average DV per zone were presented</a:t>
            </a:r>
          </a:p>
          <a:p>
            <a:endParaRPr lang="en-GB" dirty="0"/>
          </a:p>
          <a:p>
            <a:pPr marL="0" indent="0">
              <a:buNone/>
            </a:pP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4944191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r>
              <a:rPr lang="en-GB" dirty="0"/>
              <a:t>Train the RL model on a dataset that contains the positions of all the on-field players.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Another aspect that could be taken into account is the velocity of the players when computing the PCM.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06659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/>
          </a:bodyPr>
          <a:lstStyle/>
          <a:p>
            <a:r>
              <a:rPr lang="en-GB" b="1" dirty="0"/>
              <a:t>Event Recognition in Broadcast Soccer Videos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2655"/>
            <a:ext cx="10515600" cy="3326564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The approach aims at exploiting multiple cues to make a prediction. Specifically, classifier is a linear combination of three classifiers each of them is trained to learn different aspects of the video to make a prediction.</a:t>
            </a:r>
          </a:p>
          <a:p>
            <a:pPr marL="0" indent="0" algn="just">
              <a:buNone/>
            </a:pPr>
            <a:r>
              <a:rPr lang="en-GB" b="1" dirty="0"/>
              <a:t>Data: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Created dataset for 5 events namely </a:t>
            </a:r>
            <a:r>
              <a:rPr lang="en-GB" dirty="0" err="1"/>
              <a:t>cor-ner</a:t>
            </a:r>
            <a:r>
              <a:rPr lang="en-GB" dirty="0"/>
              <a:t>, dribble, pass, goal and fall.</a:t>
            </a:r>
          </a:p>
        </p:txBody>
      </p:sp>
    </p:spTree>
    <p:extLst>
      <p:ext uri="{BB962C8B-B14F-4D97-AF65-F5344CB8AC3E}">
        <p14:creationId xmlns:p14="http://schemas.microsoft.com/office/powerpoint/2010/main" val="18325327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Methodology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6447" y="1685131"/>
            <a:ext cx="5971953" cy="5061744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GB" b="1" dirty="0"/>
              <a:t>Event Recognition Classifier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Trajectory-pooled deep convolutional descriptor.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Sum Pooling then Soft-max layer</a:t>
            </a:r>
          </a:p>
          <a:p>
            <a:pPr marL="0" indent="0" algn="just">
              <a:buNone/>
            </a:pPr>
            <a:r>
              <a:rPr lang="en-GB" b="1" dirty="0"/>
              <a:t>View shot Classifier:</a:t>
            </a: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Shot type features: average colour of each channel, average size of the players, and the ratio of play-field region to non play-field region.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SVM classifier for view type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 Naïve Bayes classifier for events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2CC342-6A5A-9D1B-FD4C-78459E699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365125"/>
            <a:ext cx="5181600" cy="6381750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GB" b="1" dirty="0"/>
              <a:t>Camera-position Classifier:</a:t>
            </a: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Given a video clip identify the playground region and predict the event 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Use simple edge based features and formulate the registration problem as nearest neighbour search to the closest edge map in a precomputed dictionary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For event prediction using the playground region, divide the entire ground into 6 bins </a:t>
            </a:r>
          </a:p>
          <a:p>
            <a:pPr>
              <a:buFont typeface="Wingdings" pitchFamily="2" charset="2"/>
              <a:buChar char="§"/>
            </a:pPr>
            <a:r>
              <a:rPr lang="en-GB" dirty="0"/>
              <a:t>Estimate the distribution of each event given all possible bin features using naïve Bayes classifier.</a:t>
            </a:r>
          </a:p>
          <a:p>
            <a:pPr>
              <a:buFont typeface="Wingdings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99163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Results</a:t>
            </a:r>
            <a:endParaRPr lang="en-PL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6BA539-050E-2997-E6D7-148AC50BB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P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B007FA-5AA2-F053-BB4A-B6516117D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476" y="1690688"/>
            <a:ext cx="10265047" cy="4422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752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r>
              <a:rPr lang="en-GB" dirty="0"/>
              <a:t>Train the RL model on a dataset that contains the positions of all the on-field players.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Another aspect that could be taken into account is the velocity of the players when computing the PCM.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8697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Data-driven detection of counterpressing in professional football - Results</a:t>
            </a:r>
            <a:endParaRPr lang="en-PL" b="1" dirty="0"/>
          </a:p>
        </p:txBody>
      </p:sp>
      <p:pic>
        <p:nvPicPr>
          <p:cNvPr id="4" name="Content Placeholder 3" descr="A table with numbers and text&#10;&#10;Description automatically generated">
            <a:extLst>
              <a:ext uri="{FF2B5EF4-FFF2-40B4-BE49-F238E27FC236}">
                <a16:creationId xmlns:a16="http://schemas.microsoft.com/office/drawing/2014/main" id="{32E5C1E9-EC90-63F1-FF03-040418B078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61707"/>
            <a:ext cx="10515600" cy="1467293"/>
          </a:xfrm>
          <a:prstGeom prst="rect">
            <a:avLst/>
          </a:prstGeom>
        </p:spPr>
      </p:pic>
      <p:pic>
        <p:nvPicPr>
          <p:cNvPr id="1026" name="Picture 2" descr="Fig. 2">
            <a:extLst>
              <a:ext uri="{FF2B5EF4-FFF2-40B4-BE49-F238E27FC236}">
                <a16:creationId xmlns:a16="http://schemas.microsoft.com/office/drawing/2014/main" id="{D215B52E-36BA-B22B-C605-5FEE40B0A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0781" y="3700019"/>
            <a:ext cx="5890437" cy="2891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569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Data-driven detection of counterpressing in professional football - 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Low inter-</a:t>
            </a:r>
            <a:r>
              <a:rPr lang="en-GB" dirty="0" err="1"/>
              <a:t>labeler</a:t>
            </a:r>
            <a:r>
              <a:rPr lang="en-GB" dirty="0"/>
              <a:t> reliability (82.1%) using labelling-support methods.</a:t>
            </a:r>
          </a:p>
          <a:p>
            <a:pPr marL="0" indent="0" algn="just">
              <a:buNone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Consider using continuous features, or even the raw positional data of all players instead of features at discrete time points.</a:t>
            </a:r>
          </a:p>
          <a:p>
            <a:pPr marL="0" indent="0" algn="just">
              <a:buNone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Comparing their risk-reward structure to counterpressing situations, could lead to crucial insights by evaluating a teams’ decision to counterpressing versus falling back objectively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7147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Goal!! Event detection in sports video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PL" b="1" dirty="0"/>
              <a:t>Goal:</a:t>
            </a:r>
          </a:p>
          <a:p>
            <a:pPr algn="just">
              <a:buFont typeface="Wingdings" pitchFamily="2" charset="2"/>
              <a:buChar char="§"/>
            </a:pPr>
            <a:r>
              <a:rPr lang="pl-PL" dirty="0" err="1"/>
              <a:t>Goal</a:t>
            </a:r>
            <a:r>
              <a:rPr lang="pl-PL" dirty="0"/>
              <a:t> </a:t>
            </a:r>
            <a:r>
              <a:rPr lang="pl-PL" dirty="0" err="1"/>
              <a:t>detection</a:t>
            </a:r>
            <a:r>
              <a:rPr lang="pl-PL" dirty="0"/>
              <a:t> in broadcast </a:t>
            </a:r>
            <a:r>
              <a:rPr lang="pl-PL" dirty="0" err="1"/>
              <a:t>low</a:t>
            </a:r>
            <a:r>
              <a:rPr lang="pl-PL" dirty="0"/>
              <a:t> </a:t>
            </a:r>
            <a:r>
              <a:rPr lang="pl-PL" dirty="0" err="1"/>
              <a:t>quality</a:t>
            </a:r>
            <a:r>
              <a:rPr lang="pl-PL" dirty="0"/>
              <a:t> football </a:t>
            </a:r>
            <a:r>
              <a:rPr lang="pl-PL" dirty="0" err="1"/>
              <a:t>videos</a:t>
            </a:r>
            <a:r>
              <a:rPr lang="pl-PL" dirty="0"/>
              <a:t>.</a:t>
            </a:r>
          </a:p>
          <a:p>
            <a:pPr marL="0" indent="0" algn="just">
              <a:buNone/>
            </a:pPr>
            <a:endParaRPr lang="pl-PL" b="1" dirty="0"/>
          </a:p>
          <a:p>
            <a:pPr marL="0" indent="0" algn="just">
              <a:buNone/>
            </a:pPr>
            <a:r>
              <a:rPr lang="pl-PL" b="1" dirty="0"/>
              <a:t>Data:</a:t>
            </a:r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200 sequences of 2-3 seconds videos were extracted, depicting the event of interest under a large number of viewing conditions including camera location, ego-motion, drastic illumination changes, low quality encoding, motion artifacts and cluttering among others.</a:t>
            </a:r>
          </a:p>
          <a:p>
            <a:pPr algn="just">
              <a:buFont typeface="Wingdings" pitchFamily="2" charset="2"/>
              <a:buChar char="§"/>
            </a:pP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849659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Goal!! Event detection in sports video - Methodologies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46890"/>
            <a:ext cx="51816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en-PL" b="1" dirty="0"/>
              <a:t>Two-stream CNN:</a:t>
            </a:r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First stream: Spatial features extracted using VGG 16 Network</a:t>
            </a:r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Second stream: Temporal features using VGG 16 Network &amp; Optical Flow Encoding</a:t>
            </a:r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Fusion: Sparsity regularized Autoencoder.</a:t>
            </a:r>
          </a:p>
          <a:p>
            <a:pPr algn="just">
              <a:buFont typeface="Wingdings" pitchFamily="2" charset="2"/>
              <a:buChar char="§"/>
            </a:pPr>
            <a:r>
              <a:rPr lang="en-PL" dirty="0"/>
              <a:t>Classification: SVM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8ABB73-3AB1-4ADF-E1E8-1D150E4F81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807210"/>
            <a:ext cx="5181600" cy="238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126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Goal!! Event detection in sports video- Results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EE459-E503-D581-1711-3DFFB94AE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L" dirty="0"/>
          </a:p>
        </p:txBody>
      </p:sp>
      <p:pic>
        <p:nvPicPr>
          <p:cNvPr id="5" name="Picture 4" descr="A table with numbers and symbols&#10;&#10;Description automatically generated">
            <a:extLst>
              <a:ext uri="{FF2B5EF4-FFF2-40B4-BE49-F238E27FC236}">
                <a16:creationId xmlns:a16="http://schemas.microsoft.com/office/drawing/2014/main" id="{9CE99A4C-5B4C-2127-953A-67AF7FFFB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501" y="2416651"/>
            <a:ext cx="9084998" cy="202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633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D552-E744-3BD7-E595-14B0C433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Goal!! Event detection in sports video- Improvements</a:t>
            </a:r>
            <a:endParaRPr lang="en-PL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2F6A5-5F57-509E-EBB1-7EAB01C20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Using deep stacked encoders to improve classification process.</a:t>
            </a:r>
          </a:p>
          <a:p>
            <a:pPr algn="just">
              <a:buFont typeface="Wingdings" pitchFamily="2" charset="2"/>
              <a:buChar char="§"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Use more advanced classification tool..</a:t>
            </a:r>
          </a:p>
          <a:p>
            <a:pPr marL="0" indent="0" algn="just">
              <a:buNone/>
            </a:pPr>
            <a:endParaRPr lang="en-GB" dirty="0"/>
          </a:p>
          <a:p>
            <a:pPr algn="just">
              <a:buFont typeface="Wingdings" pitchFamily="2" charset="2"/>
              <a:buChar char="§"/>
            </a:pPr>
            <a:r>
              <a:rPr lang="en-GB" dirty="0"/>
              <a:t>More advanced way to capture features than simple VGG 16 Network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28416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572</TotalTime>
  <Words>1975</Words>
  <Application>Microsoft Macintosh PowerPoint</Application>
  <PresentationFormat>Widescreen</PresentationFormat>
  <Paragraphs>207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Wingdings</vt:lpstr>
      <vt:lpstr>Office Theme</vt:lpstr>
      <vt:lpstr>1_Office Theme</vt:lpstr>
      <vt:lpstr>Articles reviews</vt:lpstr>
      <vt:lpstr>Data-driven detection of counterpressing in professional football - Goal</vt:lpstr>
      <vt:lpstr>Data-driven detection of counterpressing in professional football - Methodologies</vt:lpstr>
      <vt:lpstr>Data-driven detection of counterpressing in professional football - Results</vt:lpstr>
      <vt:lpstr>Data-driven detection of counterpressing in professional football - Improvements</vt:lpstr>
      <vt:lpstr>Goal!! Event detection in sports video</vt:lpstr>
      <vt:lpstr>Goal!! Event detection in sports video - Methodologies</vt:lpstr>
      <vt:lpstr>Goal!! Event detection in sports video- Results</vt:lpstr>
      <vt:lpstr>Goal!! Event detection in sports video- Improvements</vt:lpstr>
      <vt:lpstr>Spotting Football Events Using Two-Stream Convolutional Neural Network and Dilated Recurrent Neural Network  </vt:lpstr>
      <vt:lpstr>Architecture</vt:lpstr>
      <vt:lpstr>Results</vt:lpstr>
      <vt:lpstr>Improvements</vt:lpstr>
      <vt:lpstr>Making Offensive Play Predictable - Using a Graph Convolutional Network to Understand Defensive Performance in Soccer</vt:lpstr>
      <vt:lpstr>Methodology</vt:lpstr>
      <vt:lpstr>Results</vt:lpstr>
      <vt:lpstr>Improvements</vt:lpstr>
      <vt:lpstr>Event Detection in Football using Graph Convolutional Networks</vt:lpstr>
      <vt:lpstr>Methodology</vt:lpstr>
      <vt:lpstr>PowerPoint Presentation</vt:lpstr>
      <vt:lpstr>Results</vt:lpstr>
      <vt:lpstr>Improvements</vt:lpstr>
      <vt:lpstr>Deep soccer analytics: learning an action-value function for evaluating soccer players</vt:lpstr>
      <vt:lpstr>Methodology</vt:lpstr>
      <vt:lpstr>PowerPoint Presentation</vt:lpstr>
      <vt:lpstr>Results</vt:lpstr>
      <vt:lpstr>Improvements</vt:lpstr>
      <vt:lpstr>Reinforcement Learning for Football Player Decision Making Analysis</vt:lpstr>
      <vt:lpstr>Methodology</vt:lpstr>
      <vt:lpstr>Results</vt:lpstr>
      <vt:lpstr>Improvements</vt:lpstr>
      <vt:lpstr>Reinforcement Learning for Football Player Decision Making Analysis</vt:lpstr>
      <vt:lpstr>Methodology</vt:lpstr>
      <vt:lpstr>Results</vt:lpstr>
      <vt:lpstr>Improvements</vt:lpstr>
      <vt:lpstr>Event Recognition in Broadcast Soccer Videos</vt:lpstr>
      <vt:lpstr>Methodology</vt:lpstr>
      <vt:lpstr>Results</vt:lpstr>
      <vt:lpstr>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Artciles reviews</dc:title>
  <dc:creator>Tadeusz Zioło</dc:creator>
  <cp:lastModifiedBy>Tadeusz Zioło</cp:lastModifiedBy>
  <cp:revision>5</cp:revision>
  <dcterms:created xsi:type="dcterms:W3CDTF">2023-10-16T16:27:58Z</dcterms:created>
  <dcterms:modified xsi:type="dcterms:W3CDTF">2023-10-19T09:36:41Z</dcterms:modified>
</cp:coreProperties>
</file>

<file path=docProps/thumbnail.jpeg>
</file>